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11"/>
  </p:notesMasterIdLst>
  <p:handoutMasterIdLst>
    <p:handoutMasterId r:id="rId12"/>
  </p:handoutMasterIdLst>
  <p:sldIdLst>
    <p:sldId id="2596" r:id="rId2"/>
    <p:sldId id="2540" r:id="rId3"/>
    <p:sldId id="2565" r:id="rId4"/>
    <p:sldId id="2567" r:id="rId5"/>
    <p:sldId id="2597" r:id="rId6"/>
    <p:sldId id="2598" r:id="rId7"/>
    <p:sldId id="2560" r:id="rId8"/>
    <p:sldId id="2571" r:id="rId9"/>
    <p:sldId id="25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3" autoAdjust="0"/>
    <p:restoredTop sz="95280" autoAdjust="0"/>
  </p:normalViewPr>
  <p:slideViewPr>
    <p:cSldViewPr snapToGrid="0" snapToObjects="1" showGuides="1">
      <p:cViewPr varScale="1">
        <p:scale>
          <a:sx n="85" d="100"/>
          <a:sy n="85" d="100"/>
        </p:scale>
        <p:origin x="365" y="53"/>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5/22/2022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5/22/2022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9A5C-3F20-3411-82E8-094614ADF3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8A5E29-23D9-072C-FC4E-DA078C44A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EFD842-90EB-C605-C9A2-103826748280}"/>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0FEA6A43-A602-DC9D-33E1-060939D17E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E14797-416A-10DC-FD34-6AF028E5833E}"/>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255864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A1E3-6F12-0A4D-C6AC-461084E053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7D9501-E409-A954-4A3B-9A85A6596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55C4F4-79A3-061C-C39E-C38245F53DDC}"/>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7ABCBB19-C9CA-63CE-7FAE-1CBE510A43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3CB005-DB7B-A2BE-EFDE-EC39AF7F1D70}"/>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101316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EA8CB-2380-FF13-ACEF-D45609E519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858202-9140-D68F-55E7-CB70A892C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F9C7EB-CC35-231F-E9A9-95F7B94BA39B}"/>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DC7AF0DC-35F0-8F02-A926-5FB967AD35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0E0E0E-46EB-BB67-6DD0-875FDC6F941F}"/>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4109070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035482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194393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552080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197702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434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292610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3417908691"/>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662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5B6C-C8A5-C65F-1D36-13EC1990C1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1DB1DF-5A3E-2C8E-3CDD-F10EE311EA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67E80-9D8C-B43C-C973-F7E054EC107D}"/>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1E9322A7-A947-F6F1-5291-BD312EEE85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3F5965-D568-AE91-E0C4-21D0553DE3AE}"/>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110687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C4B8-0F7C-2AB2-EA04-DCE06F4E0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FAF6F5-D19C-9726-EC96-57174A7F2A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1FBCFD-46F7-42A2-A967-399CB4179D04}"/>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BAD932AA-B1B1-43E1-88CD-72F359FC99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61EA98-40E0-2EB6-F968-B67529A772B2}"/>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20706135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EC76-842B-526F-E532-0E5A253CC7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4746C2-B93E-E7E8-E0AD-BEFAA70744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CBA372-3935-5FBA-07BE-C44A6398C1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6936FD-A5C1-122D-C83C-D3E531958363}"/>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6" name="Footer Placeholder 5">
            <a:extLst>
              <a:ext uri="{FF2B5EF4-FFF2-40B4-BE49-F238E27FC236}">
                <a16:creationId xmlns:a16="http://schemas.microsoft.com/office/drawing/2014/main" id="{B1331936-D46D-1C70-C129-9E541F26E9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FDF476-7ECE-043D-ECC3-7542FFCACB39}"/>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1443500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DC1D-C59A-248F-0554-A126F88D3E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9B17F0-C9D9-EB49-71F8-5BC791163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418755-A4A9-9CFD-E467-83B686B6E5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D4D5A5-B560-97EE-88FF-444858BD5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E39CE-FB9E-2479-F0C1-2532416BE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400F43-2175-1D28-A282-3635A285FDC9}"/>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8" name="Footer Placeholder 7">
            <a:extLst>
              <a:ext uri="{FF2B5EF4-FFF2-40B4-BE49-F238E27FC236}">
                <a16:creationId xmlns:a16="http://schemas.microsoft.com/office/drawing/2014/main" id="{F2118383-6DFE-C569-1D50-E74FE0F1830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822AFE-A82A-1D63-E39D-EC8CD84645C1}"/>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4874353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9196-DD37-1DA8-B9C4-C3537BB611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469982-FDA7-E07A-6FC7-41108430E660}"/>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4" name="Footer Placeholder 3">
            <a:extLst>
              <a:ext uri="{FF2B5EF4-FFF2-40B4-BE49-F238E27FC236}">
                <a16:creationId xmlns:a16="http://schemas.microsoft.com/office/drawing/2014/main" id="{3B8C60D1-B74C-FF1F-CE1D-68B261C9728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28CFAA8-BBB9-7DD3-A707-BEDFF34DB4DE}"/>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2851663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0B726-0CCB-586B-332F-EDF91AE9FE43}"/>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3" name="Footer Placeholder 2">
            <a:extLst>
              <a:ext uri="{FF2B5EF4-FFF2-40B4-BE49-F238E27FC236}">
                <a16:creationId xmlns:a16="http://schemas.microsoft.com/office/drawing/2014/main" id="{FF144CDC-9DA6-641C-D075-A7C78A43A3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E613D8-4C2C-1519-1D55-E005D7B64335}"/>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14490599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22DB-A05D-1ED8-AEC3-CC17941EB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04CBAD-C7C9-D8D8-100A-B454F2D62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AC43C2-B06E-C862-FA56-687B4B5FA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D7D43-1B2B-F763-0033-BC3E9E102F19}"/>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6" name="Footer Placeholder 5">
            <a:extLst>
              <a:ext uri="{FF2B5EF4-FFF2-40B4-BE49-F238E27FC236}">
                <a16:creationId xmlns:a16="http://schemas.microsoft.com/office/drawing/2014/main" id="{1B332871-F944-9893-BACE-9482DB904E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2B3827-C3D6-3462-BCF6-DB8AAE783D50}"/>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398215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6CAA-55BF-17DE-FC8C-37AA0542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E5AA4D-92E1-75E6-EA43-CF0FD8F16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4F22DC-7DA6-1DCC-7FB5-FAB7348EA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2FD05-547A-87CC-3F6A-8195E7383634}"/>
              </a:ext>
            </a:extLst>
          </p:cNvPr>
          <p:cNvSpPr>
            <a:spLocks noGrp="1"/>
          </p:cNvSpPr>
          <p:nvPr>
            <p:ph type="dt" sz="half" idx="10"/>
          </p:nvPr>
        </p:nvSpPr>
        <p:spPr/>
        <p:txBody>
          <a:bodyPr/>
          <a:lstStyle/>
          <a:p>
            <a:fld id="{1074CD3C-21A3-4E1B-9E9D-AE116022E341}" type="datetimeFigureOut">
              <a:rPr lang="en-IN" smtClean="0"/>
              <a:t>22-05-2022</a:t>
            </a:fld>
            <a:endParaRPr lang="en-IN"/>
          </a:p>
        </p:txBody>
      </p:sp>
      <p:sp>
        <p:nvSpPr>
          <p:cNvPr id="6" name="Footer Placeholder 5">
            <a:extLst>
              <a:ext uri="{FF2B5EF4-FFF2-40B4-BE49-F238E27FC236}">
                <a16:creationId xmlns:a16="http://schemas.microsoft.com/office/drawing/2014/main" id="{ED807B54-F564-146D-D00C-4E5203353B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C144C8-891C-08BB-C437-003D57E02FC4}"/>
              </a:ext>
            </a:extLst>
          </p:cNvPr>
          <p:cNvSpPr>
            <a:spLocks noGrp="1"/>
          </p:cNvSpPr>
          <p:nvPr>
            <p:ph type="sldNum" sz="quarter" idx="12"/>
          </p:nvPr>
        </p:nvSpPr>
        <p:spPr/>
        <p:txBody>
          <a:bodyPr/>
          <a:lstStyle/>
          <a:p>
            <a:fld id="{62023D62-5DA7-4C1F-818E-A00C66C12633}" type="slidenum">
              <a:rPr lang="en-IN" smtClean="0"/>
              <a:t>‹#›</a:t>
            </a:fld>
            <a:endParaRPr lang="en-IN"/>
          </a:p>
        </p:txBody>
      </p:sp>
    </p:spTree>
    <p:extLst>
      <p:ext uri="{BB962C8B-B14F-4D97-AF65-F5344CB8AC3E}">
        <p14:creationId xmlns:p14="http://schemas.microsoft.com/office/powerpoint/2010/main" val="4128221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990FE-8A46-804C-2A21-B450D0425E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A346D0-0526-178D-351F-5682812C61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809882-BBEB-FD42-3AE4-4423952F4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4CD3C-21A3-4E1B-9E9D-AE116022E341}" type="datetimeFigureOut">
              <a:rPr lang="en-IN" smtClean="0"/>
              <a:t>22-05-2022</a:t>
            </a:fld>
            <a:endParaRPr lang="en-IN"/>
          </a:p>
        </p:txBody>
      </p:sp>
      <p:sp>
        <p:nvSpPr>
          <p:cNvPr id="5" name="Footer Placeholder 4">
            <a:extLst>
              <a:ext uri="{FF2B5EF4-FFF2-40B4-BE49-F238E27FC236}">
                <a16:creationId xmlns:a16="http://schemas.microsoft.com/office/drawing/2014/main" id="{A70BB831-91DA-FA6B-C347-9BF27C016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1662777-0A50-A5FF-DF3A-62C3375DBC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23D62-5DA7-4C1F-818E-A00C66C12633}" type="slidenum">
              <a:rPr lang="en-IN" smtClean="0"/>
              <a:t>‹#›</a:t>
            </a:fld>
            <a:endParaRPr lang="en-IN"/>
          </a:p>
        </p:txBody>
      </p:sp>
    </p:spTree>
    <p:extLst>
      <p:ext uri="{BB962C8B-B14F-4D97-AF65-F5344CB8AC3E}">
        <p14:creationId xmlns:p14="http://schemas.microsoft.com/office/powerpoint/2010/main" val="274478767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7" r:id="rId18"/>
    <p:sldLayoutId id="2147483779" r:id="rId19"/>
    <p:sldLayoutId id="2147483736" r:id="rId20"/>
    <p:sldLayoutId id="2147483689" r:id="rId21"/>
    <p:sldLayoutId id="2147483735" r:id="rId22"/>
    <p:sldLayoutId id="2147483752" r:id="rId23"/>
    <p:sldLayoutId id="2147483737" r:id="rId24"/>
    <p:sldLayoutId id="2147483651" r:id="rId25"/>
    <p:sldLayoutId id="2147483738" r:id="rId26"/>
    <p:sldLayoutId id="2147483685" r:id="rId27"/>
    <p:sldLayoutId id="2147483674" r:id="rId28"/>
    <p:sldLayoutId id="2147483694" r:id="rId29"/>
    <p:sldLayoutId id="2147483748" r:id="rId30"/>
    <p:sldLayoutId id="2147483693" r:id="rId31"/>
    <p:sldLayoutId id="2147483686" r:id="rId32"/>
    <p:sldLayoutId id="2147483703" r:id="rId33"/>
    <p:sldLayoutId id="2147483709" r:id="rId34"/>
    <p:sldLayoutId id="2147483711" r:id="rId35"/>
    <p:sldLayoutId id="2147483712" r:id="rId36"/>
    <p:sldLayoutId id="2147483749" r:id="rId37"/>
    <p:sldLayoutId id="2147483751" r:id="rId38"/>
    <p:sldLayoutId id="2147483704" r:id="rId39"/>
    <p:sldLayoutId id="2147483702" r:id="rId40"/>
    <p:sldLayoutId id="2147483714" r:id="rId41"/>
    <p:sldLayoutId id="2147483695" r:id="rId42"/>
    <p:sldLayoutId id="2147483730" r:id="rId43"/>
    <p:sldLayoutId id="2147483698" r:id="rId44"/>
    <p:sldLayoutId id="2147483699" r:id="rId45"/>
    <p:sldLayoutId id="2147483732" r:id="rId46"/>
    <p:sldLayoutId id="2147483739" r:id="rId47"/>
    <p:sldLayoutId id="2147483740" r:id="rId48"/>
    <p:sldLayoutId id="2147483700" r:id="rId49"/>
    <p:sldLayoutId id="2147483741" r:id="rId50"/>
    <p:sldLayoutId id="2147483742" r:id="rId51"/>
    <p:sldLayoutId id="2147483696" r:id="rId52"/>
    <p:sldLayoutId id="2147483743" r:id="rId53"/>
    <p:sldLayoutId id="2147483744" r:id="rId54"/>
    <p:sldLayoutId id="2147483705" r:id="rId55"/>
    <p:sldLayoutId id="2147483746" r:id="rId56"/>
    <p:sldLayoutId id="2147483687" r:id="rId57"/>
    <p:sldLayoutId id="2147483720" r:id="rId58"/>
    <p:sldLayoutId id="2147483718" r:id="rId59"/>
    <p:sldLayoutId id="2147483721" r:id="rId60"/>
    <p:sldLayoutId id="2147483716" r:id="rId61"/>
    <p:sldLayoutId id="2147483722" r:id="rId62"/>
    <p:sldLayoutId id="2147483753" r:id="rId63"/>
    <p:sldLayoutId id="2147483754" r:id="rId64"/>
    <p:sldLayoutId id="2147483755" r:id="rId65"/>
    <p:sldLayoutId id="2147483756" r:id="rId66"/>
    <p:sldLayoutId id="2147483725" r:id="rId67"/>
    <p:sldLayoutId id="2147483726" r:id="rId68"/>
    <p:sldLayoutId id="2147483675" r:id="rId69"/>
    <p:sldLayoutId id="2147483677" r:id="rId70"/>
    <p:sldLayoutId id="2147483729" r:id="rId71"/>
    <p:sldLayoutId id="2147483747" r:id="rId7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prstGeom prst="rect">
            <a:avLst/>
          </a:prstGeom>
        </p:spPr>
        <p:txBody>
          <a:bodyPr anchor="t">
            <a:normAutofit/>
          </a:bodyPr>
          <a:lstStyle/>
          <a:p>
            <a:r>
              <a:rPr lang="en-US" dirty="0"/>
              <a:t>Personal Expense Analysis</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prstGeom prst="rect">
            <a:avLst/>
          </a:prstGeom>
        </p:spPr>
        <p:txBody>
          <a:bodyPr>
            <a:normAutofit/>
          </a:bodyPr>
          <a:lstStyle/>
          <a:p>
            <a:r>
              <a:rPr lang="en-US" dirty="0"/>
              <a:t>By-Varun Subba</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OUTLINE </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97" r="97"/>
          <a:stretch>
            <a:fillRect/>
          </a:stretch>
        </p:blipFill>
        <p:spPr/>
      </p:pic>
      <p:sp>
        <p:nvSpPr>
          <p:cNvPr id="19" name="Content Placeholder 2">
            <a:extLst>
              <a:ext uri="{FF2B5EF4-FFF2-40B4-BE49-F238E27FC236}">
                <a16:creationId xmlns:a16="http://schemas.microsoft.com/office/drawing/2014/main" id="{4AA63B34-9EF0-3787-A170-EDB08F4ED9AA}"/>
              </a:ext>
            </a:extLst>
          </p:cNvPr>
          <p:cNvSpPr txBox="1">
            <a:spLocks/>
          </p:cNvSpPr>
          <p:nvPr/>
        </p:nvSpPr>
        <p:spPr>
          <a:xfrm>
            <a:off x="4311497" y="2402856"/>
            <a:ext cx="5167086" cy="41825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A5A5A5">
                    <a:lumMod val="25000"/>
                  </a:srgbClr>
                </a:solidFill>
                <a:latin typeface="Abadi"/>
              </a:rPr>
              <a:t>Executive Summary</a:t>
            </a:r>
          </a:p>
          <a:p>
            <a:pPr>
              <a:lnSpc>
                <a:spcPct val="100000"/>
              </a:lnSpc>
              <a:spcBef>
                <a:spcPts val="1400"/>
              </a:spcBef>
            </a:pPr>
            <a:r>
              <a:rPr lang="en-US" sz="2200" dirty="0">
                <a:solidFill>
                  <a:srgbClr val="A5A5A5">
                    <a:lumMod val="25000"/>
                  </a:srgbClr>
                </a:solidFill>
                <a:latin typeface="Abadi"/>
              </a:rPr>
              <a:t>Introduction</a:t>
            </a:r>
          </a:p>
          <a:p>
            <a:pPr>
              <a:lnSpc>
                <a:spcPct val="100000"/>
              </a:lnSpc>
              <a:spcBef>
                <a:spcPts val="1400"/>
              </a:spcBef>
            </a:pPr>
            <a:r>
              <a:rPr lang="en-US" sz="2200" dirty="0">
                <a:solidFill>
                  <a:srgbClr val="A5A5A5">
                    <a:lumMod val="25000"/>
                  </a:srgbClr>
                </a:solidFill>
                <a:latin typeface="Abadi"/>
              </a:rPr>
              <a:t>Methodology</a:t>
            </a:r>
          </a:p>
          <a:p>
            <a:pPr>
              <a:lnSpc>
                <a:spcPct val="100000"/>
              </a:lnSpc>
              <a:spcBef>
                <a:spcPts val="1400"/>
              </a:spcBef>
            </a:pPr>
            <a:r>
              <a:rPr lang="en-US" sz="2200" dirty="0">
                <a:solidFill>
                  <a:srgbClr val="A5A5A5">
                    <a:lumMod val="25000"/>
                  </a:srgbClr>
                </a:solidFill>
                <a:latin typeface="Abadi"/>
              </a:rPr>
              <a:t>Results</a:t>
            </a:r>
          </a:p>
          <a:p>
            <a:pPr>
              <a:lnSpc>
                <a:spcPct val="100000"/>
              </a:lnSpc>
              <a:spcBef>
                <a:spcPts val="1400"/>
              </a:spcBef>
            </a:pPr>
            <a:r>
              <a:rPr lang="en-US" sz="2200" dirty="0">
                <a:solidFill>
                  <a:srgbClr val="A5A5A5">
                    <a:lumMod val="25000"/>
                  </a:srgbClr>
                </a:solidFill>
                <a:latin typeface="Abadi"/>
              </a:rPr>
              <a:t>Conclusion</a:t>
            </a:r>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pPr>
              <a:lnSpc>
                <a:spcPct val="100000"/>
              </a:lnSpc>
              <a:spcBef>
                <a:spcPts val="1400"/>
              </a:spcBef>
            </a:pPr>
            <a:r>
              <a:rPr lang="en-US" sz="2400" dirty="0">
                <a:latin typeface="Abadi" panose="020B0604020104020204" pitchFamily="34" charset="0"/>
              </a:rPr>
              <a:t>Summary of all results</a:t>
            </a:r>
          </a:p>
          <a:p>
            <a:pPr lvl="1">
              <a:lnSpc>
                <a:spcPct val="100000"/>
              </a:lnSpc>
              <a:spcBef>
                <a:spcPts val="1400"/>
              </a:spcBef>
              <a:buFontTx/>
              <a:buChar char="-"/>
            </a:pPr>
            <a:r>
              <a:rPr lang="en-US" sz="2400" dirty="0">
                <a:solidFill>
                  <a:schemeClr val="bg1"/>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bg1"/>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bg1"/>
                </a:solidFill>
                <a:latin typeface="Abadi" panose="020B0604020104020204" pitchFamily="34" charset="0"/>
              </a:rPr>
              <a:t>Conclusion Analytics result</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5125867" y="277532"/>
            <a:ext cx="6094297" cy="1026335"/>
          </a:xfrm>
        </p:spPr>
        <p:txBody>
          <a:bodyPr>
            <a:normAutofit fontScale="90000"/>
          </a:bodyPr>
          <a:lstStyle/>
          <a:p>
            <a:pPr algn="ctr"/>
            <a:r>
              <a:rPr lang="en-US" sz="6000" dirty="0">
                <a:solidFill>
                  <a:srgbClr val="0B49CB"/>
                </a:solidFill>
                <a:latin typeface="Abadi"/>
              </a:rPr>
              <a:t>Executive Summary</a:t>
            </a:r>
            <a:br>
              <a:rPr lang="en-US" dirty="0">
                <a:solidFill>
                  <a:srgbClr val="0B49CB"/>
                </a:solidFill>
              </a:rPr>
            </a:br>
            <a:endParaRPr lang="en-US" dirty="0"/>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85" r="85"/>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t="74" b="74"/>
          <a:stretch>
            <a:fillRect/>
          </a:stretch>
        </p:blipFill>
        <p:spPr/>
      </p:pic>
      <p:sp>
        <p:nvSpPr>
          <p:cNvPr id="2" name="TextBox 1">
            <a:extLst>
              <a:ext uri="{FF2B5EF4-FFF2-40B4-BE49-F238E27FC236}">
                <a16:creationId xmlns:a16="http://schemas.microsoft.com/office/drawing/2014/main" id="{E2DACCDA-FA68-A2A7-5EDC-C964E4F0DF0D}"/>
              </a:ext>
            </a:extLst>
          </p:cNvPr>
          <p:cNvSpPr txBox="1"/>
          <p:nvPr/>
        </p:nvSpPr>
        <p:spPr>
          <a:xfrm>
            <a:off x="5280733" y="673638"/>
            <a:ext cx="5784564" cy="2354491"/>
          </a:xfrm>
          <a:prstGeom prst="rect">
            <a:avLst/>
          </a:prstGeom>
          <a:noFill/>
        </p:spPr>
        <p:txBody>
          <a:bodyPr wrap="square" rtlCol="0">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Cleaning, Wrangling and preparing (Excel, Power BI)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 Data Visualization (Python, Power BI)</a:t>
            </a:r>
          </a:p>
        </p:txBody>
      </p:sp>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75" r="75"/>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281276" y="1392714"/>
            <a:ext cx="4199466" cy="1788060"/>
          </a:xfrm>
        </p:spPr>
        <p:txBody>
          <a:bodyPr>
            <a:normAutofit/>
          </a:bodyPr>
          <a:lstStyle/>
          <a:p>
            <a:r>
              <a:rPr lang="en-US" dirty="0"/>
              <a:t>INTRODUCTION</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4884945" y="198207"/>
            <a:ext cx="4259055" cy="382749"/>
          </a:xfrm>
        </p:spPr>
        <p:txBody>
          <a:bodyPr>
            <a:normAutofit/>
          </a:bodyPr>
          <a:lstStyle/>
          <a:p>
            <a:pPr>
              <a:spcBef>
                <a:spcPts val="1400"/>
              </a:spcBef>
            </a:pPr>
            <a:r>
              <a:rPr lang="en-US" sz="2400" dirty="0">
                <a:solidFill>
                  <a:schemeClr val="accent3">
                    <a:lumMod val="25000"/>
                  </a:schemeClr>
                </a:solidFill>
                <a:latin typeface="Abadi" panose="020B0604020104020204" pitchFamily="34" charset="0"/>
              </a:rPr>
              <a:t>Project background and context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020412" y="694124"/>
            <a:ext cx="6890312" cy="2486649"/>
          </a:xfrm>
        </p:spPr>
        <p:txBody>
          <a:bodyPr>
            <a:normAutofit/>
          </a:bodyPr>
          <a:lstStyle/>
          <a:p>
            <a:r>
              <a:rPr lang="en-US" sz="2800" dirty="0"/>
              <a:t>As an unemployed student, I'm looking for ways to save more money and better manage my finances so that I may feel more confidence in saving money and investing it in assets that will provide a solid future return.</a:t>
            </a:r>
          </a:p>
        </p:txBody>
      </p:sp>
      <p:sp>
        <p:nvSpPr>
          <p:cNvPr id="9" name="Text Placeholder 8"/>
          <p:cNvSpPr>
            <a:spLocks noGrp="1"/>
          </p:cNvSpPr>
          <p:nvPr>
            <p:ph type="body" sz="quarter" idx="16"/>
          </p:nvPr>
        </p:nvSpPr>
        <p:spPr>
          <a:xfrm>
            <a:off x="216838" y="4133432"/>
            <a:ext cx="4328342" cy="2663707"/>
          </a:xfrm>
        </p:spPr>
        <p:txBody>
          <a:bodyPr>
            <a:normAutofit/>
          </a:bodyPr>
          <a:lstStyle/>
          <a:p>
            <a:pPr marL="342900" indent="-342900">
              <a:buFont typeface="Arial" panose="020B0604020202020204" pitchFamily="34" charset="0"/>
              <a:buChar char="•"/>
            </a:pPr>
            <a:r>
              <a:rPr lang="en-US" dirty="0"/>
              <a:t>How can I increase my savings?</a:t>
            </a:r>
          </a:p>
          <a:p>
            <a:pPr marL="342900" indent="-342900">
              <a:buFont typeface="Arial" panose="020B0604020202020204" pitchFamily="34" charset="0"/>
              <a:buChar char="•"/>
            </a:pPr>
            <a:r>
              <a:rPr lang="en-US" dirty="0"/>
              <a:t>Is there an excessive amount of wasteful spending?</a:t>
            </a:r>
          </a:p>
          <a:p>
            <a:pPr marL="342900" indent="-342900">
              <a:buFont typeface="Arial" panose="020B0604020202020204" pitchFamily="34" charset="0"/>
              <a:buChar char="•"/>
            </a:pPr>
            <a:r>
              <a:rPr lang="en-US" dirty="0"/>
              <a:t>Which aspect of my life do I spend more money on?</a:t>
            </a:r>
          </a:p>
          <a:p>
            <a:pPr marL="342900" indent="-342900">
              <a:buFont typeface="Arial" panose="020B0604020202020204" pitchFamily="34" charset="0"/>
              <a:buChar char="•"/>
            </a:pPr>
            <a:r>
              <a:rPr lang="en-US" dirty="0"/>
              <a:t>Can I manage my cash flow?</a:t>
            </a:r>
          </a:p>
        </p:txBody>
      </p:sp>
      <p:sp>
        <p:nvSpPr>
          <p:cNvPr id="10" name="Text Placeholder 6">
            <a:extLst>
              <a:ext uri="{FF2B5EF4-FFF2-40B4-BE49-F238E27FC236}">
                <a16:creationId xmlns:a16="http://schemas.microsoft.com/office/drawing/2014/main" id="{0CA2A73E-6486-F976-5C29-064F9DE1696C}"/>
              </a:ext>
            </a:extLst>
          </p:cNvPr>
          <p:cNvSpPr txBox="1">
            <a:spLocks/>
          </p:cNvSpPr>
          <p:nvPr/>
        </p:nvSpPr>
        <p:spPr>
          <a:xfrm>
            <a:off x="147552" y="3521751"/>
            <a:ext cx="4397628" cy="382749"/>
          </a:xfrm>
          <a:prstGeom prst="rect">
            <a:avLst/>
          </a:prstGeom>
        </p:spPr>
        <p:txBody>
          <a:bodyPr vert="horz" lIns="0" tIns="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9" name="Freeform: Shape 1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 name="Freeform: Shape 2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11633A4-0697-A15A-1080-8232E80A160B}"/>
              </a:ext>
            </a:extLst>
          </p:cNvPr>
          <p:cNvSpPr>
            <a:spLocks noGrp="1"/>
          </p:cNvSpPr>
          <p:nvPr>
            <p:ph type="title"/>
          </p:nvPr>
        </p:nvSpPr>
        <p:spPr>
          <a:xfrm>
            <a:off x="259976" y="147441"/>
            <a:ext cx="3747248" cy="1089687"/>
          </a:xfrm>
        </p:spPr>
        <p:txBody>
          <a:bodyPr vert="horz" lIns="91440" tIns="45720" rIns="91440" bIns="45720" rtlCol="0" anchor="b">
            <a:normAutofit/>
          </a:bodyPr>
          <a:lstStyle/>
          <a:p>
            <a:r>
              <a:rPr lang="en-US" sz="2400" kern="1200" dirty="0">
                <a:solidFill>
                  <a:schemeClr val="tx1"/>
                </a:solidFill>
                <a:latin typeface="+mj-lt"/>
                <a:ea typeface="+mj-ea"/>
                <a:cs typeface="+mj-cs"/>
              </a:rPr>
              <a:t>Data Cleaning/Transformation for Analysis</a:t>
            </a:r>
          </a:p>
        </p:txBody>
      </p:sp>
      <p:pic>
        <p:nvPicPr>
          <p:cNvPr id="5" name="Picture 4" descr="Graphical user interface, application, table, Excel&#10;&#10;Description automatically generated">
            <a:extLst>
              <a:ext uri="{FF2B5EF4-FFF2-40B4-BE49-F238E27FC236}">
                <a16:creationId xmlns:a16="http://schemas.microsoft.com/office/drawing/2014/main" id="{B13173EF-82BF-0EF3-6483-CD13B5B4C437}"/>
              </a:ext>
            </a:extLst>
          </p:cNvPr>
          <p:cNvPicPr>
            <a:picLocks noChangeAspect="1"/>
          </p:cNvPicPr>
          <p:nvPr/>
        </p:nvPicPr>
        <p:blipFill>
          <a:blip r:embed="rId2"/>
          <a:stretch>
            <a:fillRect/>
          </a:stretch>
        </p:blipFill>
        <p:spPr>
          <a:xfrm>
            <a:off x="4417162" y="147442"/>
            <a:ext cx="7620000" cy="3038614"/>
          </a:xfrm>
          <a:prstGeom prst="rect">
            <a:avLst/>
          </a:prstGeom>
        </p:spPr>
      </p:pic>
      <p:sp>
        <p:nvSpPr>
          <p:cNvPr id="6" name="Arrow: Down 5">
            <a:extLst>
              <a:ext uri="{FF2B5EF4-FFF2-40B4-BE49-F238E27FC236}">
                <a16:creationId xmlns:a16="http://schemas.microsoft.com/office/drawing/2014/main" id="{3ABCDF02-B7CA-E78A-2BB2-1E840B2958FD}"/>
              </a:ext>
            </a:extLst>
          </p:cNvPr>
          <p:cNvSpPr/>
          <p:nvPr/>
        </p:nvSpPr>
        <p:spPr>
          <a:xfrm>
            <a:off x="7917282" y="3346825"/>
            <a:ext cx="619760" cy="41395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5DAAB0"/>
              </a:solidFill>
              <a:highlight>
                <a:srgbClr val="00FFFF"/>
              </a:highlight>
            </a:endParaRPr>
          </a:p>
        </p:txBody>
      </p:sp>
      <p:pic>
        <p:nvPicPr>
          <p:cNvPr id="8" name="Picture 7" descr="Graphical user interface, application, table, Excel&#10;&#10;Description automatically generated">
            <a:extLst>
              <a:ext uri="{FF2B5EF4-FFF2-40B4-BE49-F238E27FC236}">
                <a16:creationId xmlns:a16="http://schemas.microsoft.com/office/drawing/2014/main" id="{8FA92768-E1C3-B6AA-ED88-CDA5403D6EC1}"/>
              </a:ext>
            </a:extLst>
          </p:cNvPr>
          <p:cNvPicPr>
            <a:picLocks noChangeAspect="1"/>
          </p:cNvPicPr>
          <p:nvPr/>
        </p:nvPicPr>
        <p:blipFill>
          <a:blip r:embed="rId3"/>
          <a:stretch>
            <a:fillRect/>
          </a:stretch>
        </p:blipFill>
        <p:spPr>
          <a:xfrm>
            <a:off x="4417163" y="3908226"/>
            <a:ext cx="7620000" cy="2802332"/>
          </a:xfrm>
          <a:prstGeom prst="rect">
            <a:avLst/>
          </a:prstGeom>
        </p:spPr>
      </p:pic>
      <p:sp>
        <p:nvSpPr>
          <p:cNvPr id="11" name="TextBox 10">
            <a:extLst>
              <a:ext uri="{FF2B5EF4-FFF2-40B4-BE49-F238E27FC236}">
                <a16:creationId xmlns:a16="http://schemas.microsoft.com/office/drawing/2014/main" id="{247B23D8-8924-F811-9796-989204F144C2}"/>
              </a:ext>
            </a:extLst>
          </p:cNvPr>
          <p:cNvSpPr txBox="1"/>
          <p:nvPr/>
        </p:nvSpPr>
        <p:spPr>
          <a:xfrm>
            <a:off x="203750" y="1515035"/>
            <a:ext cx="380347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Examine the data and familiarize myself with the field and information in sheet for further study.</a:t>
            </a:r>
          </a:p>
          <a:p>
            <a:pPr marL="285750" indent="-285750">
              <a:buFont typeface="Arial" panose="020B0604020202020204" pitchFamily="34" charset="0"/>
              <a:buChar char="•"/>
            </a:pPr>
            <a:r>
              <a:rPr lang="en-US" dirty="0"/>
              <a:t>Remove any extraneous rows and columns from the data.</a:t>
            </a:r>
          </a:p>
          <a:p>
            <a:pPr marL="285750" indent="-285750">
              <a:buFont typeface="Arial" panose="020B0604020202020204" pitchFamily="34" charset="0"/>
              <a:buChar char="•"/>
            </a:pPr>
            <a:r>
              <a:rPr lang="en-US" dirty="0"/>
              <a:t>Used advance filtering and conditional columns to standardize the data .</a:t>
            </a:r>
          </a:p>
          <a:p>
            <a:pPr marL="285750" indent="-285750">
              <a:buFont typeface="Arial" panose="020B0604020202020204" pitchFamily="34" charset="0"/>
              <a:buChar char="•"/>
            </a:pPr>
            <a:r>
              <a:rPr lang="en-US" dirty="0"/>
              <a:t>To extract information appropriately, I adjusted the field values accordingly.</a:t>
            </a:r>
          </a:p>
          <a:p>
            <a:pPr marL="285750" indent="-285750">
              <a:buFont typeface="Arial" panose="020B0604020202020204" pitchFamily="34" charset="0"/>
              <a:buChar char="•"/>
            </a:pPr>
            <a:r>
              <a:rPr lang="en-US" dirty="0"/>
              <a:t>To become more comfortable with data and derive information from it, I use a pivot table.</a:t>
            </a:r>
            <a:endParaRPr lang="en-IN" dirty="0"/>
          </a:p>
        </p:txBody>
      </p:sp>
    </p:spTree>
    <p:extLst>
      <p:ext uri="{BB962C8B-B14F-4D97-AF65-F5344CB8AC3E}">
        <p14:creationId xmlns:p14="http://schemas.microsoft.com/office/powerpoint/2010/main" val="234656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9" name="Freeform: Shape 1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 name="Freeform: Shape 2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11633A4-0697-A15A-1080-8232E80A160B}"/>
              </a:ext>
            </a:extLst>
          </p:cNvPr>
          <p:cNvSpPr>
            <a:spLocks noGrp="1"/>
          </p:cNvSpPr>
          <p:nvPr>
            <p:ph type="title"/>
          </p:nvPr>
        </p:nvSpPr>
        <p:spPr>
          <a:xfrm>
            <a:off x="259976" y="147441"/>
            <a:ext cx="3747248" cy="1089687"/>
          </a:xfrm>
        </p:spPr>
        <p:txBody>
          <a:bodyPr vert="horz" lIns="91440" tIns="45720" rIns="91440" bIns="45720" rtlCol="0" anchor="b">
            <a:normAutofit/>
          </a:bodyPr>
          <a:lstStyle/>
          <a:p>
            <a:r>
              <a:rPr lang="en-US" sz="2400" kern="1200" dirty="0">
                <a:solidFill>
                  <a:schemeClr val="tx1"/>
                </a:solidFill>
                <a:latin typeface="+mj-lt"/>
                <a:ea typeface="+mj-ea"/>
                <a:cs typeface="+mj-cs"/>
              </a:rPr>
              <a:t>Data Cleaning/Transformation for Analysis</a:t>
            </a:r>
          </a:p>
        </p:txBody>
      </p:sp>
      <p:pic>
        <p:nvPicPr>
          <p:cNvPr id="5" name="Picture 4" descr="Graphical user interface, application, table, Excel&#10;&#10;Description automatically generated">
            <a:extLst>
              <a:ext uri="{FF2B5EF4-FFF2-40B4-BE49-F238E27FC236}">
                <a16:creationId xmlns:a16="http://schemas.microsoft.com/office/drawing/2014/main" id="{B13173EF-82BF-0EF3-6483-CD13B5B4C437}"/>
              </a:ext>
            </a:extLst>
          </p:cNvPr>
          <p:cNvPicPr>
            <a:picLocks noChangeAspect="1"/>
          </p:cNvPicPr>
          <p:nvPr/>
        </p:nvPicPr>
        <p:blipFill>
          <a:blip r:embed="rId2"/>
          <a:stretch>
            <a:fillRect/>
          </a:stretch>
        </p:blipFill>
        <p:spPr>
          <a:xfrm>
            <a:off x="4417162" y="147442"/>
            <a:ext cx="7620000" cy="3038614"/>
          </a:xfrm>
          <a:prstGeom prst="rect">
            <a:avLst/>
          </a:prstGeom>
        </p:spPr>
      </p:pic>
      <p:sp>
        <p:nvSpPr>
          <p:cNvPr id="6" name="Arrow: Down 5">
            <a:extLst>
              <a:ext uri="{FF2B5EF4-FFF2-40B4-BE49-F238E27FC236}">
                <a16:creationId xmlns:a16="http://schemas.microsoft.com/office/drawing/2014/main" id="{3ABCDF02-B7CA-E78A-2BB2-1E840B2958FD}"/>
              </a:ext>
            </a:extLst>
          </p:cNvPr>
          <p:cNvSpPr/>
          <p:nvPr/>
        </p:nvSpPr>
        <p:spPr>
          <a:xfrm>
            <a:off x="7917282" y="3346825"/>
            <a:ext cx="619760" cy="41395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5DAAB0"/>
              </a:solidFill>
              <a:highlight>
                <a:srgbClr val="00FFFF"/>
              </a:highlight>
            </a:endParaRPr>
          </a:p>
        </p:txBody>
      </p:sp>
      <p:pic>
        <p:nvPicPr>
          <p:cNvPr id="8" name="Picture 7" descr="Graphical user interface, application, table, Excel&#10;&#10;Description automatically generated">
            <a:extLst>
              <a:ext uri="{FF2B5EF4-FFF2-40B4-BE49-F238E27FC236}">
                <a16:creationId xmlns:a16="http://schemas.microsoft.com/office/drawing/2014/main" id="{8FA92768-E1C3-B6AA-ED88-CDA5403D6EC1}"/>
              </a:ext>
            </a:extLst>
          </p:cNvPr>
          <p:cNvPicPr>
            <a:picLocks noChangeAspect="1"/>
          </p:cNvPicPr>
          <p:nvPr/>
        </p:nvPicPr>
        <p:blipFill>
          <a:blip r:embed="rId3"/>
          <a:stretch>
            <a:fillRect/>
          </a:stretch>
        </p:blipFill>
        <p:spPr>
          <a:xfrm>
            <a:off x="4417163" y="3908226"/>
            <a:ext cx="7620000" cy="2802332"/>
          </a:xfrm>
          <a:prstGeom prst="rect">
            <a:avLst/>
          </a:prstGeom>
        </p:spPr>
      </p:pic>
      <p:sp>
        <p:nvSpPr>
          <p:cNvPr id="11" name="TextBox 10">
            <a:extLst>
              <a:ext uri="{FF2B5EF4-FFF2-40B4-BE49-F238E27FC236}">
                <a16:creationId xmlns:a16="http://schemas.microsoft.com/office/drawing/2014/main" id="{247B23D8-8924-F811-9796-989204F144C2}"/>
              </a:ext>
            </a:extLst>
          </p:cNvPr>
          <p:cNvSpPr txBox="1"/>
          <p:nvPr/>
        </p:nvSpPr>
        <p:spPr>
          <a:xfrm>
            <a:off x="203750" y="1515035"/>
            <a:ext cx="380347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Examine the data and familiarize myself with the field and information in sheet for further study.</a:t>
            </a:r>
          </a:p>
          <a:p>
            <a:pPr marL="285750" indent="-285750">
              <a:buFont typeface="Arial" panose="020B0604020202020204" pitchFamily="34" charset="0"/>
              <a:buChar char="•"/>
            </a:pPr>
            <a:r>
              <a:rPr lang="en-US" dirty="0"/>
              <a:t>Remove any extraneous rows and columns from the data.</a:t>
            </a:r>
          </a:p>
          <a:p>
            <a:pPr marL="285750" indent="-285750">
              <a:buFont typeface="Arial" panose="020B0604020202020204" pitchFamily="34" charset="0"/>
              <a:buChar char="•"/>
            </a:pPr>
            <a:r>
              <a:rPr lang="en-US" dirty="0"/>
              <a:t>Used advance filtering and conditional columns to standardize the data .</a:t>
            </a:r>
          </a:p>
          <a:p>
            <a:pPr marL="285750" indent="-285750">
              <a:buFont typeface="Arial" panose="020B0604020202020204" pitchFamily="34" charset="0"/>
              <a:buChar char="•"/>
            </a:pPr>
            <a:r>
              <a:rPr lang="en-US" dirty="0"/>
              <a:t>To extract information appropriately, I adjusted the field values accordingly.</a:t>
            </a:r>
          </a:p>
          <a:p>
            <a:pPr marL="285750" indent="-285750">
              <a:buFont typeface="Arial" panose="020B0604020202020204" pitchFamily="34" charset="0"/>
              <a:buChar char="•"/>
            </a:pPr>
            <a:r>
              <a:rPr lang="en-US" dirty="0"/>
              <a:t>To become more comfortable with data and derive information from it, I use a pivot table.</a:t>
            </a:r>
            <a:endParaRPr lang="en-IN" dirty="0"/>
          </a:p>
        </p:txBody>
      </p:sp>
    </p:spTree>
    <p:extLst>
      <p:ext uri="{BB962C8B-B14F-4D97-AF65-F5344CB8AC3E}">
        <p14:creationId xmlns:p14="http://schemas.microsoft.com/office/powerpoint/2010/main" val="224335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l="51" r="51"/>
          <a:stretch>
            <a:fillRect/>
          </a:stretch>
        </p:blipFill>
        <p:spPr/>
      </p:pic>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One Column Layout </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Click to add title here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lstStyle/>
          <a:p>
            <a:r>
              <a:rPr lang="en-US" dirty="0"/>
              <a:t>Lorem ipsum dolor sit amet, </a:t>
            </a:r>
            <a:br>
              <a:rPr lang="en-US" dirty="0"/>
            </a:br>
            <a:r>
              <a:rPr lang="en-US" dirty="0"/>
              <a:t>consectetur adipiscing elit.</a:t>
            </a:r>
          </a:p>
          <a:p>
            <a:r>
              <a:rPr lang="en-US" dirty="0"/>
              <a:t>Phasellus auctor efficitur dui et facilisis. </a:t>
            </a:r>
          </a:p>
          <a:p>
            <a:r>
              <a:rPr lang="en-US" dirty="0"/>
              <a:t>Pellentesque habitant morbi tristique senectus et netus et malesuada fames </a:t>
            </a:r>
            <a:br>
              <a:rPr lang="en-US" dirty="0"/>
            </a:br>
            <a:r>
              <a:rPr lang="en-US" dirty="0"/>
              <a:t>ac turpis egestas. </a:t>
            </a:r>
          </a:p>
          <a:p>
            <a:r>
              <a:rPr lang="en-US" dirty="0"/>
              <a:t>Etiam molestie in quam ac viverra. </a:t>
            </a:r>
          </a:p>
          <a:p>
            <a:r>
              <a:rPr lang="en-US" dirty="0"/>
              <a:t>Cras consequat gravida aliquam. Maecenas cursus eleifend risus, in vulputate velit imperdiet non.Etiam molestie in quam ac viverra. </a:t>
            </a:r>
          </a:p>
        </p:txBody>
      </p:sp>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t="8" b="8"/>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725" b="725"/>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t="9448" b="9448"/>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t="90" b="90"/>
          <a:stretch/>
        </p:blipFill>
        <p:spPr>
          <a:prstGeom prst="rect">
            <a:avLst/>
          </a:prstGeom>
        </p:spPr>
      </p:pic>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Click to Add Icon Slide Title Here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spTree>
    <p:extLst>
      <p:ext uri="{BB962C8B-B14F-4D97-AF65-F5344CB8AC3E}">
        <p14:creationId xmlns:p14="http://schemas.microsoft.com/office/powerpoint/2010/main" val="203260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81" r="81"/>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78" r="78"/>
          <a:stretch>
            <a:fillRect/>
          </a:stretch>
        </p:blipFill>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t="91" b="91"/>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t="36" b="36"/>
          <a:stretch>
            <a:fillRect/>
          </a:stretch>
        </p:blipFill>
        <p:spPr/>
      </p:pic>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6" cstate="email">
            <a:extLst>
              <a:ext uri="{28A0092B-C50C-407E-A947-70E740481C1C}">
                <a14:useLocalDpi xmlns:a14="http://schemas.microsoft.com/office/drawing/2010/main"/>
              </a:ext>
            </a:extLst>
          </a:blip>
          <a:srcRect t="76" b="76"/>
          <a:stretch/>
        </p:blipFill>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7" cstate="email">
            <a:extLst>
              <a:ext uri="{28A0092B-C50C-407E-A947-70E740481C1C}">
                <a14:useLocalDpi xmlns:a14="http://schemas.microsoft.com/office/drawing/2010/main"/>
              </a:ext>
            </a:extLst>
          </a:blip>
          <a:srcRect t="301" b="301"/>
          <a:stretch/>
        </p:blipFill>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spTree>
    <p:extLst>
      <p:ext uri="{BB962C8B-B14F-4D97-AF65-F5344CB8AC3E}">
        <p14:creationId xmlns:p14="http://schemas.microsoft.com/office/powerpoint/2010/main" val="1250005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TotalTime>
  <Words>518</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Abadi</vt:lpstr>
      <vt:lpstr>Arial</vt:lpstr>
      <vt:lpstr>Calibri</vt:lpstr>
      <vt:lpstr>Calibri Light</vt:lpstr>
      <vt:lpstr>Constantia</vt:lpstr>
      <vt:lpstr>Helvetica Light</vt:lpstr>
      <vt:lpstr>Raleway</vt:lpstr>
      <vt:lpstr>Office Theme</vt:lpstr>
      <vt:lpstr>Personal Expense Analysis</vt:lpstr>
      <vt:lpstr>OUTLINE </vt:lpstr>
      <vt:lpstr>Executive Summary </vt:lpstr>
      <vt:lpstr>INTRODUCTION</vt:lpstr>
      <vt:lpstr>Data Cleaning/Transformation for Analysis</vt:lpstr>
      <vt:lpstr>Data Cleaning/Transformation for Analysis</vt:lpstr>
      <vt:lpstr>One Column Layout </vt:lpstr>
      <vt:lpstr>Click to Add Icon Slide Title Here</vt:lpstr>
      <vt:lpstr>Photo Collage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Expense Analysis</dc:title>
  <dc:creator>varun subba</dc:creator>
  <cp:lastModifiedBy>varun subba</cp:lastModifiedBy>
  <cp:revision>5</cp:revision>
  <dcterms:created xsi:type="dcterms:W3CDTF">2022-05-22T04:10:05Z</dcterms:created>
  <dcterms:modified xsi:type="dcterms:W3CDTF">2022-05-22T08:50:58Z</dcterms:modified>
</cp:coreProperties>
</file>